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080625" cy="7559675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48" y="20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700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870040" cy="438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6968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n-US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fld id="{11819191-6111-4111-B161-B151F1F1C1E1}" type="slidenum">
              <a:rPr lang="en-US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4000" dirty="0"/>
              <a:t>What is static analysis?</a:t>
            </a:r>
            <a:endParaRPr sz="4000" dirty="0"/>
          </a:p>
        </p:txBody>
      </p:sp>
      <p:sp>
        <p:nvSpPr>
          <p:cNvPr id="38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Covers anything that looks at code without </a:t>
            </a:r>
            <a:endParaRPr lang="en-US" sz="3200" dirty="0" smtClean="0"/>
          </a:p>
          <a:p>
            <a:pPr>
              <a:buSzPct val="45000"/>
            </a:pPr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sz="3200" dirty="0" smtClean="0"/>
              <a:t>executing </a:t>
            </a:r>
            <a:r>
              <a:rPr lang="en-US" sz="3200" dirty="0"/>
              <a:t>it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Less to be learned than with unit tests </a:t>
            </a:r>
            <a:r>
              <a:rPr lang="en-US" sz="3200" dirty="0" smtClean="0"/>
              <a:t>but</a:t>
            </a:r>
          </a:p>
          <a:p>
            <a:pPr>
              <a:buSzPct val="45000"/>
            </a:pPr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sz="3200" dirty="0" smtClean="0"/>
              <a:t>much </a:t>
            </a:r>
            <a:r>
              <a:rPr lang="en-US" sz="3200" dirty="0"/>
              <a:t>easier to implement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Why doesn't a bad script just fail to compile?</a:t>
            </a:r>
            <a:endParaRPr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4000" dirty="0"/>
              <a:t>Problems that can't be caught</a:t>
            </a:r>
            <a:endParaRPr sz="4000" dirty="0"/>
          </a:p>
        </p:txBody>
      </p:sp>
      <p:sp>
        <p:nvSpPr>
          <p:cNvPr id="62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SzPct val="45000"/>
              <a:buFont typeface="Arial"/>
              <a:buChar char="•"/>
            </a:pPr>
            <a:r>
              <a:rPr lang="en-US" sz="2400" dirty="0"/>
              <a:t>Remote IPC</a:t>
            </a:r>
            <a:endParaRPr sz="2400" dirty="0"/>
          </a:p>
        </p:txBody>
      </p:sp>
      <p:pic>
        <p:nvPicPr>
          <p:cNvPr id="63" name="Picture 62"/>
          <p:cNvPicPr/>
          <p:nvPr/>
        </p:nvPicPr>
        <p:blipFill>
          <a:blip r:embed="rId2"/>
          <a:stretch>
            <a:fillRect/>
          </a:stretch>
        </p:blipFill>
        <p:spPr>
          <a:xfrm>
            <a:off x="568080" y="2377440"/>
            <a:ext cx="9307440" cy="3952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4000" dirty="0" err="1"/>
              <a:t>Pylint</a:t>
            </a:r>
            <a:r>
              <a:rPr lang="en-US" sz="4000" dirty="0"/>
              <a:t>	</a:t>
            </a:r>
            <a:endParaRPr sz="4000" dirty="0"/>
          </a:p>
        </p:txBody>
      </p:sp>
      <p:sp>
        <p:nvSpPr>
          <p:cNvPr id="65" name="TextShape 2"/>
          <p:cNvSpPr txBox="1"/>
          <p:nvPr/>
        </p:nvSpPr>
        <p:spPr>
          <a:xfrm>
            <a:off x="504000" y="1805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Does code quality and error checking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Very configurable but messy default values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Has everything other tools have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Supports Python 3</a:t>
            </a:r>
            <a:endParaRPr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4000" dirty="0" err="1"/>
              <a:t>Pychecker</a:t>
            </a:r>
            <a:endParaRPr sz="4000" dirty="0"/>
          </a:p>
        </p:txBody>
      </p:sp>
      <p:sp>
        <p:nvSpPr>
          <p:cNvPr id="67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 marL="285750" indent="-285750">
              <a:buSzPct val="45000"/>
              <a:buFont typeface="Arial"/>
              <a:buChar char="•"/>
            </a:pPr>
            <a:r>
              <a:rPr lang="en-US" sz="3200" dirty="0"/>
              <a:t>Looks for code smells and syntax errors</a:t>
            </a:r>
            <a:endParaRPr sz="3200" dirty="0"/>
          </a:p>
          <a:p>
            <a:pPr marL="285750" indent="-285750">
              <a:buSzPct val="45000"/>
              <a:buFont typeface="Arial"/>
              <a:buChar char="•"/>
            </a:pPr>
            <a:r>
              <a:rPr lang="en-US" sz="3200" dirty="0"/>
              <a:t>Less strict than </a:t>
            </a:r>
            <a:r>
              <a:rPr lang="en-US" sz="3200" dirty="0" err="1"/>
              <a:t>Pylint</a:t>
            </a:r>
            <a:endParaRPr sz="3200" dirty="0"/>
          </a:p>
          <a:p>
            <a:pPr marL="285750" indent="-285750">
              <a:buSzPct val="45000"/>
              <a:buFont typeface="Arial"/>
              <a:buChar char="•"/>
            </a:pPr>
            <a:r>
              <a:rPr lang="en-US" sz="3200" dirty="0"/>
              <a:t>Imports modules to check them, which </a:t>
            </a:r>
            <a:r>
              <a:rPr lang="en-US" sz="3200" dirty="0" smtClean="0"/>
              <a:t>may</a:t>
            </a:r>
          </a:p>
          <a:p>
            <a:pPr>
              <a:buSzPct val="45000"/>
            </a:pPr>
            <a:r>
              <a:rPr lang="en-US" sz="3200" dirty="0" smtClean="0"/>
              <a:t>   produce unwanted side </a:t>
            </a:r>
            <a:r>
              <a:rPr lang="en-US" sz="3200" dirty="0"/>
              <a:t>effects</a:t>
            </a:r>
            <a:endParaRPr sz="3200" dirty="0"/>
          </a:p>
          <a:p>
            <a:pPr marL="285750" indent="-285750">
              <a:buSzPct val="45000"/>
              <a:buFont typeface="Arial"/>
              <a:buChar char="•"/>
            </a:pPr>
            <a:r>
              <a:rPr lang="en-US" sz="3200" dirty="0"/>
              <a:t>Slow release cycle</a:t>
            </a:r>
            <a:endParaRPr sz="3200" dirty="0"/>
          </a:p>
          <a:p>
            <a:pPr marL="285750" indent="-285750">
              <a:buSzPct val="45000"/>
              <a:buFont typeface="Arial"/>
              <a:buChar char="•"/>
            </a:pPr>
            <a:endParaRPr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4000" dirty="0" err="1"/>
              <a:t>Pyflakes</a:t>
            </a:r>
            <a:endParaRPr sz="4000" dirty="0"/>
          </a:p>
        </p:txBody>
      </p:sp>
      <p:sp>
        <p:nvSpPr>
          <p:cNvPr id="69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Checks for syntax errors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Lightweight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Fewer false positives than </a:t>
            </a:r>
            <a:r>
              <a:rPr lang="en-US" sz="3200" dirty="0" err="1"/>
              <a:t>pylint</a:t>
            </a:r>
            <a:endParaRPr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4000" dirty="0" err="1"/>
              <a:t>astroid</a:t>
            </a:r>
            <a:r>
              <a:rPr lang="en-US" sz="4000" dirty="0"/>
              <a:t> (formerly </a:t>
            </a:r>
            <a:r>
              <a:rPr lang="en-US" sz="4000" dirty="0" err="1"/>
              <a:t>libastng</a:t>
            </a:r>
            <a:r>
              <a:rPr lang="en-US" sz="4000" dirty="0"/>
              <a:t>)</a:t>
            </a:r>
            <a:endParaRPr sz="4000" dirty="0"/>
          </a:p>
        </p:txBody>
      </p:sp>
      <p:sp>
        <p:nvSpPr>
          <p:cNvPr id="71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Syntax tree library used by </a:t>
            </a:r>
            <a:r>
              <a:rPr lang="en-US" sz="3200" dirty="0" err="1"/>
              <a:t>pylint</a:t>
            </a:r>
            <a:r>
              <a:rPr lang="en-US" sz="3200" dirty="0"/>
              <a:t>, </a:t>
            </a:r>
            <a:r>
              <a:rPr lang="en-US" sz="3200" dirty="0" err="1"/>
              <a:t>pychecker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Adds type inference over default python AST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Write your own static analysis tool!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endParaRPr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4000" dirty="0"/>
              <a:t>Related topics</a:t>
            </a:r>
            <a:endParaRPr sz="4000" dirty="0"/>
          </a:p>
        </p:txBody>
      </p:sp>
      <p:sp>
        <p:nvSpPr>
          <p:cNvPr id="73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Dead code removal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Complexity analysis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Refactoring tools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 err="1"/>
              <a:t>Cython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Duplicate code identification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Function annotations (Python 3)</a:t>
            </a:r>
            <a:endParaRPr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4000" dirty="0"/>
              <a:t>Why do static analysis?</a:t>
            </a:r>
            <a:endParaRPr sz="4000" dirty="0"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Find certain classes of bugs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Good bang for buck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Enforce a coding standard in a team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Frequently incorporated in IDEs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Use with a build server for best results</a:t>
            </a:r>
            <a:endParaRPr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4000" dirty="0"/>
              <a:t>	Code style checking</a:t>
            </a:r>
            <a:endParaRPr sz="4000" dirty="0"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Descriptive variable names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Small modular functions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Tabs </a:t>
            </a:r>
            <a:r>
              <a:rPr lang="en-US" sz="3200" dirty="0" err="1"/>
              <a:t>vs</a:t>
            </a:r>
            <a:r>
              <a:rPr lang="en-US" sz="3200" dirty="0"/>
              <a:t> spaces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Forbidden features (</a:t>
            </a:r>
            <a:r>
              <a:rPr lang="en-US" sz="3200" dirty="0" err="1"/>
              <a:t>eval</a:t>
            </a:r>
            <a:r>
              <a:rPr lang="en-US" sz="3200" dirty="0"/>
              <a:t>)</a:t>
            </a:r>
            <a:endParaRPr sz="3200" dirty="0"/>
          </a:p>
          <a:p>
            <a:pPr marL="342900" indent="-342900">
              <a:buSzPct val="45000"/>
              <a:buFont typeface="Arial"/>
              <a:buChar char="•"/>
            </a:pPr>
            <a:r>
              <a:rPr lang="en-US" sz="3200" dirty="0"/>
              <a:t>PEP8</a:t>
            </a:r>
            <a:endParaRPr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4000" dirty="0"/>
              <a:t>False positives</a:t>
            </a:r>
            <a:endParaRPr sz="4000" dirty="0"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5" name="Picture 44"/>
          <p:cNvPicPr/>
          <p:nvPr/>
        </p:nvPicPr>
        <p:blipFill>
          <a:blip r:embed="rId2"/>
          <a:stretch>
            <a:fillRect/>
          </a:stretch>
        </p:blipFill>
        <p:spPr>
          <a:xfrm>
            <a:off x="504000" y="2290320"/>
            <a:ext cx="9604440" cy="438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4000" dirty="0"/>
              <a:t>Problems that can be caught</a:t>
            </a:r>
            <a:endParaRPr sz="4000" dirty="0"/>
          </a:p>
        </p:txBody>
      </p:sp>
      <p:sp>
        <p:nvSpPr>
          <p:cNvPr id="47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SzPct val="45000"/>
              <a:buFont typeface="Arial"/>
              <a:buChar char="•"/>
            </a:pPr>
            <a:r>
              <a:rPr lang="en-US" sz="2400" dirty="0"/>
              <a:t>Invalid imports</a:t>
            </a:r>
            <a:endParaRPr sz="2400" dirty="0"/>
          </a:p>
          <a:p>
            <a:pPr marL="342900" indent="-342900">
              <a:buSzPct val="45000"/>
              <a:buFont typeface="Arial"/>
              <a:buChar char="•"/>
            </a:pPr>
            <a:endParaRPr sz="2400" dirty="0"/>
          </a:p>
        </p:txBody>
      </p:sp>
      <p:pic>
        <p:nvPicPr>
          <p:cNvPr id="48" name="Picture 47"/>
          <p:cNvPicPr/>
          <p:nvPr/>
        </p:nvPicPr>
        <p:blipFill>
          <a:blip r:embed="rId2"/>
          <a:stretch>
            <a:fillRect/>
          </a:stretch>
        </p:blipFill>
        <p:spPr>
          <a:xfrm>
            <a:off x="1005840" y="2468880"/>
            <a:ext cx="8224560" cy="2103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4000" dirty="0"/>
              <a:t>Problems that can be caught</a:t>
            </a:r>
            <a:endParaRPr sz="4000" dirty="0"/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SzPct val="45000"/>
              <a:buFont typeface="Arial"/>
              <a:buChar char="•"/>
            </a:pPr>
            <a:r>
              <a:rPr lang="en-US" sz="2400" dirty="0"/>
              <a:t>Keywords where they don't belong</a:t>
            </a:r>
            <a:endParaRPr sz="2400" dirty="0"/>
          </a:p>
          <a:p>
            <a:pPr marL="342900" indent="-342900">
              <a:buSzPct val="45000"/>
              <a:buFont typeface="Arial"/>
              <a:buChar char="•"/>
            </a:pPr>
            <a:endParaRPr sz="2400" dirty="0"/>
          </a:p>
        </p:txBody>
      </p:sp>
      <p:pic>
        <p:nvPicPr>
          <p:cNvPr id="51" name="Picture 50"/>
          <p:cNvPicPr/>
          <p:nvPr/>
        </p:nvPicPr>
        <p:blipFill>
          <a:blip r:embed="rId2"/>
          <a:stretch>
            <a:fillRect/>
          </a:stretch>
        </p:blipFill>
        <p:spPr>
          <a:xfrm>
            <a:off x="1005840" y="2468880"/>
            <a:ext cx="8321040" cy="318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4000" dirty="0"/>
              <a:t>Problems that can be caught</a:t>
            </a:r>
            <a:endParaRPr sz="4000" dirty="0"/>
          </a:p>
        </p:txBody>
      </p:sp>
      <p:sp>
        <p:nvSpPr>
          <p:cNvPr id="53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SzPct val="45000"/>
              <a:buFont typeface="Arial"/>
              <a:buChar char="•"/>
            </a:pPr>
            <a:r>
              <a:rPr lang="en-US" sz="2400" dirty="0"/>
              <a:t>Missing methods where types can be easily inferred</a:t>
            </a:r>
            <a:endParaRPr sz="2400" dirty="0"/>
          </a:p>
          <a:p>
            <a:pPr marL="342900" indent="-342900">
              <a:buSzPct val="45000"/>
              <a:buFont typeface="Arial"/>
              <a:buChar char="•"/>
            </a:pPr>
            <a:endParaRPr sz="2400" dirty="0"/>
          </a:p>
        </p:txBody>
      </p:sp>
      <p:pic>
        <p:nvPicPr>
          <p:cNvPr id="54" name="Picture 53"/>
          <p:cNvPicPr/>
          <p:nvPr/>
        </p:nvPicPr>
        <p:blipFill>
          <a:blip r:embed="rId2"/>
          <a:stretch>
            <a:fillRect/>
          </a:stretch>
        </p:blipFill>
        <p:spPr>
          <a:xfrm>
            <a:off x="640080" y="2673000"/>
            <a:ext cx="7223760" cy="4677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4000" dirty="0"/>
              <a:t>Problems that can be caught</a:t>
            </a:r>
            <a:endParaRPr sz="4000" dirty="0"/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SzPct val="45000"/>
              <a:buFont typeface="Arial"/>
              <a:buChar char="•"/>
            </a:pPr>
            <a:r>
              <a:rPr lang="en-US" sz="2400" dirty="0"/>
              <a:t>Too many/few arguments</a:t>
            </a:r>
            <a:endParaRPr sz="2400" dirty="0"/>
          </a:p>
          <a:p>
            <a:pPr>
              <a:buSzPct val="45000"/>
              <a:buFont typeface="StarSymbol"/>
              <a:buChar char=""/>
            </a:pPr>
            <a:endParaRPr sz="2400" dirty="0"/>
          </a:p>
        </p:txBody>
      </p:sp>
      <p:pic>
        <p:nvPicPr>
          <p:cNvPr id="57" name="Picture 56"/>
          <p:cNvPicPr/>
          <p:nvPr/>
        </p:nvPicPr>
        <p:blipFill>
          <a:blip r:embed="rId2"/>
          <a:stretch>
            <a:fillRect/>
          </a:stretch>
        </p:blipFill>
        <p:spPr>
          <a:xfrm>
            <a:off x="1828800" y="3291840"/>
            <a:ext cx="6706080" cy="3056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 sz="4000" dirty="0"/>
              <a:t>Problems that can't be caught</a:t>
            </a:r>
            <a:endParaRPr sz="4000" dirty="0"/>
          </a:p>
        </p:txBody>
      </p:sp>
      <p:sp>
        <p:nvSpPr>
          <p:cNvPr id="59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buSzPct val="45000"/>
              <a:buFont typeface="Arial"/>
              <a:buChar char="•"/>
            </a:pPr>
            <a:r>
              <a:rPr lang="en-US" sz="2400" dirty="0"/>
              <a:t>Generated properties</a:t>
            </a:r>
            <a:endParaRPr sz="2400" dirty="0"/>
          </a:p>
          <a:p>
            <a:pPr marL="342900" indent="-342900">
              <a:buSzPct val="45000"/>
              <a:buFont typeface="Arial"/>
              <a:buChar char="•"/>
            </a:pPr>
            <a:endParaRPr sz="2400" dirty="0"/>
          </a:p>
        </p:txBody>
      </p:sp>
      <p:pic>
        <p:nvPicPr>
          <p:cNvPr id="60" name="Picture 59"/>
          <p:cNvPicPr/>
          <p:nvPr/>
        </p:nvPicPr>
        <p:blipFill>
          <a:blip r:embed="rId2"/>
          <a:stretch>
            <a:fillRect/>
          </a:stretch>
        </p:blipFill>
        <p:spPr>
          <a:xfrm>
            <a:off x="731520" y="2651760"/>
            <a:ext cx="9646920" cy="448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249</Words>
  <Application>Microsoft Macintosh PowerPoint</Application>
  <PresentationFormat>Custom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Meetup Meetup</cp:lastModifiedBy>
  <cp:revision>27</cp:revision>
  <dcterms:modified xsi:type="dcterms:W3CDTF">2013-07-30T03:24:10Z</dcterms:modified>
</cp:coreProperties>
</file>